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2" r:id="rId2"/>
    <p:sldId id="393" r:id="rId3"/>
    <p:sldId id="394" r:id="rId4"/>
    <p:sldId id="395" r:id="rId5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  <a:srgbClr val="0066FF"/>
    <a:srgbClr val="FFFF00"/>
    <a:srgbClr val="6699FF"/>
    <a:srgbClr val="FFFF99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llemlayout 1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93" autoAdjust="0"/>
  </p:normalViewPr>
  <p:slideViewPr>
    <p:cSldViewPr snapToGrid="0">
      <p:cViewPr varScale="1">
        <p:scale>
          <a:sx n="114" d="100"/>
          <a:sy n="114" d="100"/>
        </p:scale>
        <p:origin x="22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46" y="15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F0CB8F-D057-4B69-84D7-869AA50E6623}" type="datetimeFigureOut">
              <a:rPr lang="da-DK"/>
              <a:pPr>
                <a:defRPr/>
              </a:pPr>
              <a:t>20-06-2019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DF519A-D6B2-4087-8E79-C61BA5A974C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270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defTabSz="956320">
              <a:defRPr sz="13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defTabSz="956320">
              <a:defRPr sz="13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defTabSz="956320">
              <a:defRPr sz="13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defTabSz="956320">
              <a:defRPr sz="1300"/>
            </a:lvl1pPr>
          </a:lstStyle>
          <a:p>
            <a:pPr>
              <a:defRPr/>
            </a:pPr>
            <a:fld id="{8D68279C-E138-4D57-9E1A-F02DDFEFB5B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9733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5A42D5AC-451E-44DB-AE8E-39CFB240CFB8}" type="slidenum">
              <a:rPr lang="da-DK" altLang="da-DK" smtClean="0"/>
              <a:pPr defTabSz="955675"/>
              <a:t>1</a:t>
            </a:fld>
            <a:endParaRPr lang="da-DK" altLang="da-DK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altLang="da-DK"/>
              <a:t>Slide er tændt, mens vi forbereder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B9737BCA-11F4-40EE-8D8A-CE50986D0C55}" type="slidenum">
              <a:rPr lang="da-DK" altLang="da-DK" smtClean="0"/>
              <a:pPr defTabSz="955675"/>
              <a:t>2</a:t>
            </a:fld>
            <a:endParaRPr lang="da-DK" altLang="da-DK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altLang="da-DK" sz="1400" dirty="0"/>
              <a:t>Tom: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B9737BCA-11F4-40EE-8D8A-CE50986D0C55}" type="slidenum">
              <a:rPr lang="da-DK" altLang="da-DK" smtClean="0"/>
              <a:pPr defTabSz="955675"/>
              <a:t>3</a:t>
            </a:fld>
            <a:endParaRPr lang="da-DK" altLang="da-DK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altLang="da-DK" sz="1400" dirty="0"/>
              <a:t>Tom:</a:t>
            </a:r>
          </a:p>
        </p:txBody>
      </p:sp>
    </p:spTree>
    <p:extLst>
      <p:ext uri="{BB962C8B-B14F-4D97-AF65-F5344CB8AC3E}">
        <p14:creationId xmlns:p14="http://schemas.microsoft.com/office/powerpoint/2010/main" val="300916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B9737BCA-11F4-40EE-8D8A-CE50986D0C55}" type="slidenum">
              <a:rPr lang="da-DK" altLang="da-DK" smtClean="0"/>
              <a:pPr defTabSz="955675"/>
              <a:t>4</a:t>
            </a:fld>
            <a:endParaRPr lang="da-DK" altLang="da-DK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altLang="da-DK" sz="1400" dirty="0"/>
              <a:t>Tom:</a:t>
            </a:r>
          </a:p>
        </p:txBody>
      </p:sp>
    </p:spTree>
    <p:extLst>
      <p:ext uri="{BB962C8B-B14F-4D97-AF65-F5344CB8AC3E}">
        <p14:creationId xmlns:p14="http://schemas.microsoft.com/office/powerpoint/2010/main" val="90053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21. juni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Temadag Kommunalbestyrelsen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D2E1F-5080-4B57-B78E-1C6FA8D94B3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21. juni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Temadag Kommunalbestyrelsen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5870-167B-4DB5-B1A7-F4DDEFFCFC9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21. juni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Temadag Kommunalbestyrelsen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AF24-F465-45F3-ACCF-621FD6C11AA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21. juni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Temadag Kommunalbestyrelsen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AFB7-E2B7-481D-9C42-5F844B4B480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21. juni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Temadag Kommunalbestyrelsen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C7144-0BF0-418B-8CA7-32487501A00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21. juni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Temadag Kommunalbestyrelsen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BF55-6DE8-4756-8826-6954EC26BE1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21. juni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Temadag Kommunalbestyrelsen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EF7E1-4F09-4F15-89C3-A1269092C8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21. juni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Temadag Kommunalbestyrelsen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4E79A-00A9-4665-B695-800F3F850E1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21. juni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Temadag Kommunalbestyrelsen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22643-F582-48BB-A9A2-892D3B6BC15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21. juni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Temadag Kommunalbestyrelsen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D17F-1A12-48EF-A485-EAEAF3E64FB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21. juni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Temadag Kommunalbestyrelsen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190EC-F390-4EE9-8D65-C06D61E2D2C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da-DK"/>
              <a:t>21. juni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da-DK"/>
              <a:t>Temadag Kommunalbestyrelsen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7F2AB7-DCE5-48C3-80E0-D15B8D4914D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da-DK" altLang="da-DK" dirty="0"/>
          </a:p>
        </p:txBody>
      </p:sp>
      <p:sp>
        <p:nvSpPr>
          <p:cNvPr id="6147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701801" y="6248400"/>
            <a:ext cx="3187700" cy="476250"/>
          </a:xfrm>
          <a:noFill/>
        </p:spPr>
        <p:txBody>
          <a:bodyPr/>
          <a:lstStyle/>
          <a:p>
            <a:endParaRPr lang="da-DK" altLang="da-DK" dirty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71513" y="358775"/>
            <a:ext cx="666591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4800"/>
              </a:lnSpc>
            </a:pPr>
            <a:endParaRPr lang="da-DK" altLang="da-DK" sz="4000">
              <a:solidFill>
                <a:srgbClr val="737373"/>
              </a:solidFill>
            </a:endParaRPr>
          </a:p>
        </p:txBody>
      </p:sp>
      <p:pic>
        <p:nvPicPr>
          <p:cNvPr id="6149" name="Picture 4" descr="Jammer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25" y="0"/>
            <a:ext cx="1795463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0" name="Group 5"/>
          <p:cNvGrpSpPr>
            <a:grpSpLocks noChangeAspect="1"/>
          </p:cNvGrpSpPr>
          <p:nvPr/>
        </p:nvGrpSpPr>
        <p:grpSpPr bwMode="auto">
          <a:xfrm>
            <a:off x="7699375" y="5783263"/>
            <a:ext cx="949325" cy="655637"/>
            <a:chOff x="7893" y="12911"/>
            <a:chExt cx="2806" cy="1939"/>
          </a:xfrm>
        </p:grpSpPr>
        <p:pic>
          <p:nvPicPr>
            <p:cNvPr id="6155" name="Picture 6" descr="Våbenskjold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3" y="12911"/>
              <a:ext cx="2296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Line 7"/>
            <p:cNvSpPr>
              <a:spLocks noChangeAspect="1" noChangeShapeType="1"/>
            </p:cNvSpPr>
            <p:nvPr/>
          </p:nvSpPr>
          <p:spPr bwMode="auto">
            <a:xfrm flipH="1">
              <a:off x="7893" y="12911"/>
              <a:ext cx="6" cy="19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0" y="35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 altLang="da-DK"/>
          </a:p>
        </p:txBody>
      </p:sp>
      <p:pic>
        <p:nvPicPr>
          <p:cNvPr id="6152" name="Picture 9" descr="Telegram_f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825" y="358775"/>
            <a:ext cx="5286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692150" y="3932949"/>
            <a:ext cx="8035925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a-DK" altLang="da-DK" sz="3200" b="1" dirty="0">
                <a:cs typeface="Times New Roman" pitchFamily="18" charset="0"/>
              </a:rPr>
              <a:t>Sommerhuse</a:t>
            </a:r>
          </a:p>
          <a:p>
            <a:pPr algn="ctr"/>
            <a:endParaRPr lang="da-DK" altLang="da-DK" sz="1100" b="1" dirty="0">
              <a:cs typeface="Times New Roman" pitchFamily="18" charset="0"/>
            </a:endParaRPr>
          </a:p>
          <a:p>
            <a:pPr algn="ctr"/>
            <a:r>
              <a:rPr lang="da-DK" altLang="da-DK" sz="3200" b="1" dirty="0">
                <a:cs typeface="Times New Roman" pitchFamily="18" charset="0"/>
              </a:rPr>
              <a:t>Affald og genbrug</a:t>
            </a:r>
          </a:p>
          <a:p>
            <a:pPr algn="ctr"/>
            <a:endParaRPr lang="da-DK" altLang="da-DK" sz="3200" dirty="0"/>
          </a:p>
          <a:p>
            <a:pPr algn="ctr" eaLnBrk="0" hangingPunct="0"/>
            <a:endParaRPr lang="da-DK" altLang="da-DK" sz="1400" b="1" dirty="0">
              <a:cs typeface="Times New Roman" pitchFamily="18" charset="0"/>
            </a:endParaRPr>
          </a:p>
        </p:txBody>
      </p:sp>
      <p:sp>
        <p:nvSpPr>
          <p:cNvPr id="6154" name="Pladsholder til sidefod 2"/>
          <p:cNvSpPr txBox="1">
            <a:spLocks/>
          </p:cNvSpPr>
          <p:nvPr/>
        </p:nvSpPr>
        <p:spPr bwMode="auto">
          <a:xfrm>
            <a:off x="4694238" y="6259513"/>
            <a:ext cx="3006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altLang="da-DK" sz="14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Jammer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25" y="0"/>
            <a:ext cx="1795463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3"/>
          <p:cNvSpPr>
            <a:spLocks noChangeAspect="1" noChangeArrowheads="1"/>
          </p:cNvSpPr>
          <p:nvPr/>
        </p:nvSpPr>
        <p:spPr bwMode="auto">
          <a:xfrm>
            <a:off x="457199" y="1178719"/>
            <a:ext cx="7525657" cy="5051425"/>
          </a:xfrm>
          <a:prstGeom prst="wedgeRectCallout">
            <a:avLst>
              <a:gd name="adj1" fmla="val -49849"/>
              <a:gd name="adj2" fmla="val 5005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Tx/>
              <a:buBlip>
                <a:blip r:embed="rId4"/>
              </a:buBlip>
              <a:tabLst>
                <a:tab pos="273050" algn="l"/>
              </a:tabLst>
            </a:pPr>
            <a:r>
              <a:rPr lang="da-DK" altLang="da-DK" sz="2400" dirty="0"/>
              <a:t> Affalds- og ressourceplan 2014-2024</a:t>
            </a:r>
          </a:p>
          <a:p>
            <a:pPr marL="808038" lvl="1" indent="-533400">
              <a:buBlip>
                <a:blip r:embed="rId4"/>
              </a:buBlip>
              <a:tabLst>
                <a:tab pos="273050" algn="l"/>
              </a:tabLst>
            </a:pPr>
            <a:r>
              <a:rPr lang="da-DK" sz="2400" dirty="0"/>
              <a:t>Initiativ 4: I dialog med sommerhusejere og deres interesseorganisationer vil vi sikre affaldsløsninger, der er tilpasset brugernes ønsker og indpasset i de kommunale affaldsordninger.</a:t>
            </a:r>
            <a:br>
              <a:rPr lang="da-DK" sz="2400" dirty="0"/>
            </a:br>
            <a:br>
              <a:rPr lang="da-DK" sz="2400" dirty="0"/>
            </a:br>
            <a:r>
              <a:rPr lang="da-DK" sz="2400" dirty="0"/>
              <a:t>Der er ikke rigtig sket noget. Heller ikke omkring dialogen – forklaring følger. </a:t>
            </a:r>
            <a:endParaRPr lang="da-DK" altLang="da-DK" dirty="0"/>
          </a:p>
          <a:p>
            <a:pPr>
              <a:tabLst>
                <a:tab pos="273050" algn="l"/>
              </a:tabLst>
            </a:pPr>
            <a:endParaRPr lang="da-DK" dirty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699375" y="5783263"/>
            <a:ext cx="949325" cy="655637"/>
            <a:chOff x="7893" y="12911"/>
            <a:chExt cx="2806" cy="1939"/>
          </a:xfrm>
        </p:grpSpPr>
        <p:pic>
          <p:nvPicPr>
            <p:cNvPr id="16393" name="Picture 6" descr="Våbenskjold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03" y="12911"/>
              <a:ext cx="2296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Line 7"/>
            <p:cNvSpPr>
              <a:spLocks noChangeAspect="1" noChangeShapeType="1"/>
            </p:cNvSpPr>
            <p:nvPr/>
          </p:nvSpPr>
          <p:spPr bwMode="auto">
            <a:xfrm flipH="1">
              <a:off x="7893" y="12911"/>
              <a:ext cx="6" cy="19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6389" name="AutoShape 8"/>
          <p:cNvSpPr>
            <a:spLocks noChangeArrowheads="1"/>
          </p:cNvSpPr>
          <p:nvPr/>
        </p:nvSpPr>
        <p:spPr bwMode="auto">
          <a:xfrm>
            <a:off x="671513" y="358776"/>
            <a:ext cx="6888162" cy="611188"/>
          </a:xfrm>
          <a:prstGeom prst="wedgeRectCallout">
            <a:avLst>
              <a:gd name="adj1" fmla="val -46100"/>
              <a:gd name="adj2" fmla="val 4268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4800"/>
              </a:lnSpc>
            </a:pPr>
            <a:r>
              <a:rPr lang="da-DK" altLang="da-DK" sz="3200" dirty="0">
                <a:solidFill>
                  <a:srgbClr val="737373"/>
                </a:solidFill>
              </a:rPr>
              <a:t>Planer for affaldet fra sommerhuse (1)</a:t>
            </a:r>
          </a:p>
          <a:p>
            <a:pPr>
              <a:lnSpc>
                <a:spcPts val="4800"/>
              </a:lnSpc>
            </a:pPr>
            <a:endParaRPr lang="da-DK" altLang="da-DK" sz="3200" dirty="0">
              <a:solidFill>
                <a:srgbClr val="737373"/>
              </a:solidFill>
            </a:endParaRPr>
          </a:p>
        </p:txBody>
      </p:sp>
      <p:sp>
        <p:nvSpPr>
          <p:cNvPr id="16390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altLang="da-DK" dirty="0"/>
              <a:t>29. maj 2019</a:t>
            </a:r>
          </a:p>
        </p:txBody>
      </p:sp>
      <p:sp>
        <p:nvSpPr>
          <p:cNvPr id="16391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638300" y="6248400"/>
            <a:ext cx="3238499" cy="476250"/>
          </a:xfrm>
          <a:noFill/>
        </p:spPr>
        <p:txBody>
          <a:bodyPr/>
          <a:lstStyle/>
          <a:p>
            <a:r>
              <a:rPr lang="da-DK" altLang="da-DK" dirty="0"/>
              <a:t>Teknik- og Forsyning</a:t>
            </a:r>
          </a:p>
        </p:txBody>
      </p:sp>
      <p:sp>
        <p:nvSpPr>
          <p:cNvPr id="16392" name="Pladsholder til sidefod 2"/>
          <p:cNvSpPr txBox="1">
            <a:spLocks/>
          </p:cNvSpPr>
          <p:nvPr/>
        </p:nvSpPr>
        <p:spPr bwMode="auto">
          <a:xfrm>
            <a:off x="4694238" y="6259513"/>
            <a:ext cx="3006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 altLang="da-DK" sz="1400" dirty="0"/>
              <a:t>Sammenslutningen 2019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Jammer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25" y="0"/>
            <a:ext cx="1795463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3"/>
          <p:cNvSpPr>
            <a:spLocks noChangeAspect="1" noChangeArrowheads="1"/>
          </p:cNvSpPr>
          <p:nvPr/>
        </p:nvSpPr>
        <p:spPr bwMode="auto">
          <a:xfrm>
            <a:off x="457199" y="1178719"/>
            <a:ext cx="7525657" cy="5051425"/>
          </a:xfrm>
          <a:prstGeom prst="wedgeRectCallout">
            <a:avLst>
              <a:gd name="adj1" fmla="val -49849"/>
              <a:gd name="adj2" fmla="val 5005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Blip>
                <a:blip r:embed="rId4"/>
              </a:buBlip>
              <a:tabLst>
                <a:tab pos="273050" algn="l"/>
              </a:tabLst>
            </a:pPr>
            <a:r>
              <a:rPr lang="da-DK" sz="2400" dirty="0"/>
              <a:t> EU laver affaldsplaner om øget genanvendelse</a:t>
            </a:r>
          </a:p>
          <a:p>
            <a:pPr>
              <a:buBlip>
                <a:blip r:embed="rId4"/>
              </a:buBlip>
              <a:tabLst>
                <a:tab pos="273050" algn="l"/>
              </a:tabLst>
            </a:pPr>
            <a:r>
              <a:rPr lang="da-DK" altLang="da-DK" sz="2400" dirty="0"/>
              <a:t> Nationale planer: </a:t>
            </a:r>
          </a:p>
          <a:p>
            <a:pPr marL="808038" lvl="1" indent="-533400">
              <a:buBlip>
                <a:blip r:embed="rId4"/>
              </a:buBlip>
              <a:tabLst>
                <a:tab pos="273050" algn="l"/>
              </a:tabLst>
            </a:pPr>
            <a:r>
              <a:rPr lang="da-DK" altLang="da-DK" sz="2400" dirty="0"/>
              <a:t>Ny plan for Danmark udsat til 2020.</a:t>
            </a:r>
          </a:p>
          <a:p>
            <a:pPr marL="808038" lvl="1" indent="-533400">
              <a:buBlip>
                <a:blip r:embed="rId4"/>
              </a:buBlip>
              <a:tabLst>
                <a:tab pos="273050" algn="l"/>
              </a:tabLst>
            </a:pPr>
            <a:r>
              <a:rPr lang="da-DK" altLang="da-DK" sz="2400" dirty="0"/>
              <a:t>Der arbejdes på at ens</a:t>
            </a:r>
            <a:r>
              <a:rPr lang="da-DK" altLang="da-DK" sz="2400" u="sng" dirty="0"/>
              <a:t>arte</a:t>
            </a:r>
            <a:r>
              <a:rPr lang="da-DK" altLang="da-DK" sz="2400" dirty="0"/>
              <a:t> affaldsordninger i Danmark.</a:t>
            </a:r>
          </a:p>
          <a:p>
            <a:pPr marL="1265238" lvl="2" indent="-457200">
              <a:buBlip>
                <a:blip r:embed="rId4"/>
              </a:buBlip>
              <a:tabLst>
                <a:tab pos="273050" algn="l"/>
              </a:tabLst>
            </a:pPr>
            <a:r>
              <a:rPr lang="da-DK" altLang="da-DK" sz="2400" dirty="0"/>
              <a:t>Affaldsordninger skal ligne hinanden mere i DK – gælder også sommerhuse.</a:t>
            </a:r>
          </a:p>
          <a:p>
            <a:pPr marL="1265238" lvl="2" indent="-457200">
              <a:buBlip>
                <a:blip r:embed="rId4"/>
              </a:buBlip>
              <a:tabLst>
                <a:tab pos="273050" algn="l"/>
              </a:tabLst>
            </a:pPr>
            <a:endParaRPr lang="da-DK" altLang="da-DK" sz="2400" dirty="0"/>
          </a:p>
          <a:p>
            <a:pPr marL="350838" indent="-350838">
              <a:buBlip>
                <a:blip r:embed="rId4"/>
              </a:buBlip>
              <a:tabLst>
                <a:tab pos="273050" algn="l"/>
              </a:tabLst>
            </a:pPr>
            <a:r>
              <a:rPr lang="da-DK" altLang="da-DK" sz="2400" dirty="0"/>
              <a:t>Det giver god mening  at udsætte beslutninger – men derfor kan vi godt opstarte arbejdet i 2019. </a:t>
            </a:r>
          </a:p>
          <a:p>
            <a:pPr marL="808038" lvl="1" indent="-533400">
              <a:buBlip>
                <a:blip r:embed="rId4"/>
              </a:buBlip>
              <a:tabLst>
                <a:tab pos="273050" algn="l"/>
              </a:tabLst>
            </a:pPr>
            <a:endParaRPr lang="da-DK" altLang="da-DK" dirty="0"/>
          </a:p>
          <a:p>
            <a:pPr>
              <a:tabLst>
                <a:tab pos="273050" algn="l"/>
              </a:tabLst>
            </a:pPr>
            <a:endParaRPr lang="da-DK" dirty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699375" y="5783263"/>
            <a:ext cx="949325" cy="655637"/>
            <a:chOff x="7893" y="12911"/>
            <a:chExt cx="2806" cy="1939"/>
          </a:xfrm>
        </p:grpSpPr>
        <p:pic>
          <p:nvPicPr>
            <p:cNvPr id="16393" name="Picture 6" descr="Våbenskjold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03" y="12911"/>
              <a:ext cx="2296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Line 7"/>
            <p:cNvSpPr>
              <a:spLocks noChangeAspect="1" noChangeShapeType="1"/>
            </p:cNvSpPr>
            <p:nvPr/>
          </p:nvSpPr>
          <p:spPr bwMode="auto">
            <a:xfrm flipH="1">
              <a:off x="7893" y="12911"/>
              <a:ext cx="6" cy="19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6389" name="AutoShape 8"/>
          <p:cNvSpPr>
            <a:spLocks noChangeArrowheads="1"/>
          </p:cNvSpPr>
          <p:nvPr/>
        </p:nvSpPr>
        <p:spPr bwMode="auto">
          <a:xfrm>
            <a:off x="671513" y="358776"/>
            <a:ext cx="6888162" cy="611188"/>
          </a:xfrm>
          <a:prstGeom prst="wedgeRectCallout">
            <a:avLst>
              <a:gd name="adj1" fmla="val -46100"/>
              <a:gd name="adj2" fmla="val 4268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4800"/>
              </a:lnSpc>
            </a:pPr>
            <a:r>
              <a:rPr lang="da-DK" altLang="da-DK" sz="3200" dirty="0">
                <a:solidFill>
                  <a:srgbClr val="737373"/>
                </a:solidFill>
              </a:rPr>
              <a:t>Planer for affaldet fra sommerhuse (2)</a:t>
            </a:r>
          </a:p>
          <a:p>
            <a:pPr>
              <a:lnSpc>
                <a:spcPts val="4800"/>
              </a:lnSpc>
            </a:pPr>
            <a:endParaRPr lang="da-DK" altLang="da-DK" sz="3200" dirty="0">
              <a:solidFill>
                <a:srgbClr val="737373"/>
              </a:solidFill>
            </a:endParaRPr>
          </a:p>
        </p:txBody>
      </p:sp>
      <p:sp>
        <p:nvSpPr>
          <p:cNvPr id="16390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altLang="da-DK" dirty="0"/>
              <a:t>29. maj 2019</a:t>
            </a:r>
          </a:p>
        </p:txBody>
      </p:sp>
      <p:sp>
        <p:nvSpPr>
          <p:cNvPr id="16391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638300" y="6248400"/>
            <a:ext cx="3238499" cy="476250"/>
          </a:xfrm>
          <a:noFill/>
        </p:spPr>
        <p:txBody>
          <a:bodyPr/>
          <a:lstStyle/>
          <a:p>
            <a:r>
              <a:rPr lang="da-DK" altLang="da-DK" dirty="0"/>
              <a:t>Teknik- og Forsyning</a:t>
            </a:r>
          </a:p>
        </p:txBody>
      </p:sp>
      <p:sp>
        <p:nvSpPr>
          <p:cNvPr id="16392" name="Pladsholder til sidefod 2"/>
          <p:cNvSpPr txBox="1">
            <a:spLocks/>
          </p:cNvSpPr>
          <p:nvPr/>
        </p:nvSpPr>
        <p:spPr bwMode="auto">
          <a:xfrm>
            <a:off x="4694238" y="6259513"/>
            <a:ext cx="3006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 altLang="da-DK" sz="1400" dirty="0"/>
              <a:t>Sammenslutningen 2019</a:t>
            </a:r>
          </a:p>
        </p:txBody>
      </p:sp>
    </p:spTree>
    <p:extLst>
      <p:ext uri="{BB962C8B-B14F-4D97-AF65-F5344CB8AC3E}">
        <p14:creationId xmlns:p14="http://schemas.microsoft.com/office/powerpoint/2010/main" val="196260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Jammer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25" y="0"/>
            <a:ext cx="1795463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3"/>
          <p:cNvSpPr>
            <a:spLocks noChangeAspect="1" noChangeArrowheads="1"/>
          </p:cNvSpPr>
          <p:nvPr/>
        </p:nvSpPr>
        <p:spPr bwMode="auto">
          <a:xfrm>
            <a:off x="457199" y="1178719"/>
            <a:ext cx="7525657" cy="5051425"/>
          </a:xfrm>
          <a:prstGeom prst="wedgeRectCallout">
            <a:avLst>
              <a:gd name="adj1" fmla="val -49849"/>
              <a:gd name="adj2" fmla="val 5005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Blip>
                <a:blip r:embed="rId4"/>
              </a:buBlip>
              <a:tabLst>
                <a:tab pos="273050" algn="l"/>
              </a:tabLst>
            </a:pPr>
            <a:r>
              <a:rPr lang="da-DK" sz="2400" dirty="0"/>
              <a:t> De store spørgsmål: </a:t>
            </a:r>
          </a:p>
          <a:p>
            <a:pPr marL="625475" lvl="1" indent="-350838">
              <a:buBlip>
                <a:blip r:embed="rId4"/>
              </a:buBlip>
              <a:tabLst>
                <a:tab pos="273050" algn="l"/>
              </a:tabLst>
            </a:pPr>
            <a:r>
              <a:rPr lang="da-DK" sz="2400" dirty="0"/>
              <a:t>Hvilken løsning er bedst, hvis sommerhuse skal sortere mere?</a:t>
            </a:r>
          </a:p>
          <a:p>
            <a:pPr marL="625475" lvl="1" indent="-350838">
              <a:buBlip>
                <a:blip r:embed="rId4"/>
              </a:buBlip>
              <a:tabLst>
                <a:tab pos="273050" algn="l"/>
              </a:tabLst>
            </a:pPr>
            <a:r>
              <a:rPr lang="da-DK" sz="2400" dirty="0"/>
              <a:t>Skal sommerhuse have individuelle eller fælles løsninger?</a:t>
            </a:r>
          </a:p>
          <a:p>
            <a:pPr marL="625475" lvl="1" indent="-350838">
              <a:buBlip>
                <a:blip r:embed="rId4"/>
              </a:buBlip>
              <a:tabLst>
                <a:tab pos="273050" algn="l"/>
              </a:tabLst>
            </a:pPr>
            <a:r>
              <a:rPr lang="da-DK" sz="2400" dirty="0"/>
              <a:t>Skal sommerhuse også sortere madaffald?</a:t>
            </a:r>
          </a:p>
          <a:p>
            <a:pPr marL="1082675" lvl="2" indent="-350838">
              <a:buBlip>
                <a:blip r:embed="rId4"/>
              </a:buBlip>
              <a:tabLst>
                <a:tab pos="273050" algn="l"/>
              </a:tabLst>
            </a:pPr>
            <a:r>
              <a:rPr lang="da-DK" sz="2400" dirty="0"/>
              <a:t>Skal vi have samme ordning som </a:t>
            </a:r>
          </a:p>
          <a:p>
            <a:pPr marL="1539875" lvl="3" indent="-350838">
              <a:buBlip>
                <a:blip r:embed="rId4"/>
              </a:buBlip>
              <a:tabLst>
                <a:tab pos="273050" algn="l"/>
              </a:tabLst>
            </a:pPr>
            <a:r>
              <a:rPr lang="da-DK" sz="2400" dirty="0"/>
              <a:t>Aalborg – farveseparering</a:t>
            </a:r>
          </a:p>
          <a:p>
            <a:pPr marL="1539875" lvl="3" indent="-350838">
              <a:buBlip>
                <a:blip r:embed="rId4"/>
              </a:buBlip>
              <a:tabLst>
                <a:tab pos="273050" algn="l"/>
              </a:tabLst>
            </a:pPr>
            <a:r>
              <a:rPr lang="da-DK" sz="2400" dirty="0"/>
              <a:t>Andre nordjyske kommuner – biogas</a:t>
            </a:r>
          </a:p>
          <a:p>
            <a:pPr marL="1189037" lvl="3">
              <a:tabLst>
                <a:tab pos="273050" algn="l"/>
              </a:tabLst>
            </a:pPr>
            <a:endParaRPr lang="da-DK" sz="2400" dirty="0"/>
          </a:p>
          <a:p>
            <a:pPr marL="0" lvl="3">
              <a:tabLst>
                <a:tab pos="273050" algn="l"/>
              </a:tabLst>
            </a:pPr>
            <a:r>
              <a:rPr lang="da-DK" sz="2400" dirty="0"/>
              <a:t>Der er </a:t>
            </a:r>
            <a:r>
              <a:rPr lang="da-DK" sz="2400"/>
              <a:t>mange løse ender, </a:t>
            </a:r>
            <a:r>
              <a:rPr lang="da-DK" sz="2400" dirty="0"/>
              <a:t>og vi kender ikke kravene p.t. </a:t>
            </a:r>
          </a:p>
          <a:p>
            <a:pPr marL="0" lvl="3">
              <a:tabLst>
                <a:tab pos="273050" algn="l"/>
              </a:tabLst>
            </a:pPr>
            <a:endParaRPr lang="da-DK" sz="2400" dirty="0"/>
          </a:p>
          <a:p>
            <a:pPr marL="0" lvl="3">
              <a:tabLst>
                <a:tab pos="273050" algn="l"/>
              </a:tabLst>
            </a:pPr>
            <a:r>
              <a:rPr lang="da-DK" sz="2400" dirty="0"/>
              <a:t>Svært af finde den rigtige løsning på det grundlag.</a:t>
            </a:r>
          </a:p>
          <a:p>
            <a:pPr>
              <a:tabLst>
                <a:tab pos="273050" algn="l"/>
              </a:tabLst>
            </a:pPr>
            <a:endParaRPr lang="da-DK" dirty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699375" y="5783263"/>
            <a:ext cx="949325" cy="655637"/>
            <a:chOff x="7893" y="12911"/>
            <a:chExt cx="2806" cy="1939"/>
          </a:xfrm>
        </p:grpSpPr>
        <p:pic>
          <p:nvPicPr>
            <p:cNvPr id="16393" name="Picture 6" descr="Våbenskjold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03" y="12911"/>
              <a:ext cx="2296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Line 7"/>
            <p:cNvSpPr>
              <a:spLocks noChangeAspect="1" noChangeShapeType="1"/>
            </p:cNvSpPr>
            <p:nvPr/>
          </p:nvSpPr>
          <p:spPr bwMode="auto">
            <a:xfrm flipH="1">
              <a:off x="7893" y="12911"/>
              <a:ext cx="6" cy="19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6389" name="AutoShape 8"/>
          <p:cNvSpPr>
            <a:spLocks noChangeArrowheads="1"/>
          </p:cNvSpPr>
          <p:nvPr/>
        </p:nvSpPr>
        <p:spPr bwMode="auto">
          <a:xfrm>
            <a:off x="671513" y="358776"/>
            <a:ext cx="6888162" cy="611188"/>
          </a:xfrm>
          <a:prstGeom prst="wedgeRectCallout">
            <a:avLst>
              <a:gd name="adj1" fmla="val -46100"/>
              <a:gd name="adj2" fmla="val 4268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4800"/>
              </a:lnSpc>
            </a:pPr>
            <a:r>
              <a:rPr lang="da-DK" altLang="da-DK" sz="3200" dirty="0">
                <a:solidFill>
                  <a:srgbClr val="737373"/>
                </a:solidFill>
              </a:rPr>
              <a:t>Planer for affaldet fra sommerhuse (3)</a:t>
            </a:r>
          </a:p>
          <a:p>
            <a:pPr>
              <a:lnSpc>
                <a:spcPts val="4800"/>
              </a:lnSpc>
            </a:pPr>
            <a:endParaRPr lang="da-DK" altLang="da-DK" sz="3200" dirty="0">
              <a:solidFill>
                <a:srgbClr val="737373"/>
              </a:solidFill>
            </a:endParaRPr>
          </a:p>
        </p:txBody>
      </p:sp>
      <p:sp>
        <p:nvSpPr>
          <p:cNvPr id="16390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altLang="da-DK" dirty="0"/>
              <a:t>29. maj 2019</a:t>
            </a:r>
          </a:p>
        </p:txBody>
      </p:sp>
      <p:sp>
        <p:nvSpPr>
          <p:cNvPr id="16391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638300" y="6248400"/>
            <a:ext cx="3238499" cy="476250"/>
          </a:xfrm>
          <a:noFill/>
        </p:spPr>
        <p:txBody>
          <a:bodyPr/>
          <a:lstStyle/>
          <a:p>
            <a:r>
              <a:rPr lang="da-DK" altLang="da-DK" dirty="0"/>
              <a:t>Teknik- og Forsyning</a:t>
            </a:r>
          </a:p>
        </p:txBody>
      </p:sp>
      <p:sp>
        <p:nvSpPr>
          <p:cNvPr id="16392" name="Pladsholder til sidefod 2"/>
          <p:cNvSpPr txBox="1">
            <a:spLocks/>
          </p:cNvSpPr>
          <p:nvPr/>
        </p:nvSpPr>
        <p:spPr bwMode="auto">
          <a:xfrm>
            <a:off x="4694238" y="6259513"/>
            <a:ext cx="3006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 altLang="da-DK" sz="1400" dirty="0"/>
              <a:t>Sammenslutningen 2019</a:t>
            </a:r>
          </a:p>
        </p:txBody>
      </p:sp>
    </p:spTree>
    <p:extLst>
      <p:ext uri="{BB962C8B-B14F-4D97-AF65-F5344CB8AC3E}">
        <p14:creationId xmlns:p14="http://schemas.microsoft.com/office/powerpoint/2010/main" val="311798942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4576</TotalTime>
  <Words>231</Words>
  <Application>Microsoft Office PowerPoint</Application>
  <PresentationFormat>Skærmshow (4:3)</PresentationFormat>
  <Paragraphs>43</Paragraphs>
  <Slides>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Standarddesign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Temadag Kommunalbestyrelsen 21. juni 2007 - powerpoint</dc:title>
  <dc:creator>FLJ</dc:creator>
  <cp:lastModifiedBy>Pia Mygind</cp:lastModifiedBy>
  <cp:revision>576</cp:revision>
  <cp:lastPrinted>2019-01-10T12:37:49Z</cp:lastPrinted>
  <dcterms:created xsi:type="dcterms:W3CDTF">2006-11-29T12:43:19Z</dcterms:created>
  <dcterms:modified xsi:type="dcterms:W3CDTF">2019-06-20T08:59:50Z</dcterms:modified>
</cp:coreProperties>
</file>